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One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Three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Four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Obtaining Donors for ASD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By: Megan Henderson, Anna Dye, 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Nora Davis, and Anna Kormis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61952" y="2779517"/>
            <a:ext cx="12676522" cy="54017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Branch Newsletter</a:t>
            </a:r>
          </a:p>
        </p:txBody>
      </p:sp>
      <p:pic>
        <p:nvPicPr>
          <p:cNvPr id="62" name="susag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002" y="2752526"/>
            <a:ext cx="4183866" cy="5414414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63" name="susagp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9574" y="2760954"/>
            <a:ext cx="4183865" cy="5414413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64" name="susagp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8558" y="2766733"/>
            <a:ext cx="4174934" cy="5402855"/>
          </a:xfrm>
          <a:prstGeom prst="rect">
            <a:avLst/>
          </a:prstGeom>
          <a:ln w="12700"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61952" y="2779517"/>
            <a:ext cx="12676522" cy="54017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Donor Newsletter</a:t>
            </a:r>
          </a:p>
        </p:txBody>
      </p:sp>
      <p:pic>
        <p:nvPicPr>
          <p:cNvPr id="68" name="susagp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8558" y="2766733"/>
            <a:ext cx="4174934" cy="5402855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69" name="donor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188" y="2758842"/>
            <a:ext cx="4187128" cy="5418636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70" name="donor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0467" y="2760954"/>
            <a:ext cx="4183866" cy="5414413"/>
          </a:xfrm>
          <a:prstGeom prst="rect">
            <a:avLst/>
          </a:prstGeom>
          <a:ln w="12700"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Thank You’s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787400" y="2641600"/>
            <a:ext cx="11430000" cy="6608019"/>
          </a:xfrm>
          <a:prstGeom prst="rect">
            <a:avLst/>
          </a:prstGeom>
        </p:spPr>
        <p:txBody>
          <a:bodyPr/>
          <a:lstStyle/>
          <a:p>
            <a:pPr lvl="0" marL="385826" indent="-385826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Thanking donors is important!</a:t>
            </a:r>
            <a:endParaRPr sz="3528">
              <a:solidFill>
                <a:srgbClr val="5E5E5E"/>
              </a:solidFill>
            </a:endParaRPr>
          </a:p>
          <a:p>
            <a:pPr lvl="0" marL="385826" indent="-385826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Four different letters</a:t>
            </a:r>
            <a:endParaRPr sz="3528">
              <a:solidFill>
                <a:srgbClr val="5E5E5E"/>
              </a:solidFill>
            </a:endParaRPr>
          </a:p>
          <a:p>
            <a:pPr lvl="0" marL="385826" indent="-385826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Holiday Card</a:t>
            </a:r>
            <a:endParaRPr sz="3528">
              <a:solidFill>
                <a:srgbClr val="5E5E5E"/>
              </a:solidFill>
            </a:endParaRPr>
          </a:p>
          <a:p>
            <a:pPr lvl="0" marL="0" indent="0" defTabSz="572516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528">
                <a:solidFill>
                  <a:srgbClr val="5E5E5E"/>
                </a:solidFill>
              </a:rPr>
              <a:t>How it Works:</a:t>
            </a:r>
            <a:endParaRPr b="1" sz="3528">
              <a:solidFill>
                <a:srgbClr val="5E5E5E"/>
              </a:solidFill>
            </a:endParaRPr>
          </a:p>
          <a:p>
            <a:pPr lvl="0" marL="385826" indent="-385826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Give reason to donate</a:t>
            </a:r>
            <a:endParaRPr sz="3528">
              <a:solidFill>
                <a:srgbClr val="5E5E5E"/>
              </a:solidFill>
            </a:endParaRPr>
          </a:p>
          <a:p>
            <a:pPr lvl="0" marL="385826" indent="-385826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Smaller Projects</a:t>
            </a:r>
            <a:endParaRPr sz="3528">
              <a:solidFill>
                <a:srgbClr val="5E5E5E"/>
              </a:solidFill>
            </a:endParaRPr>
          </a:p>
          <a:p>
            <a:pPr lvl="0" marL="385826" indent="-385826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Reaching Demographics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Online Donating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87400" y="3911600"/>
            <a:ext cx="11430000" cy="3006852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Change the button!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Primary Information page before PayPal</a:t>
            </a:r>
            <a:endParaRPr sz="3600">
              <a:solidFill>
                <a:srgbClr val="5E5E5E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Contact, where you’re giving, how much, etc.</a:t>
            </a:r>
          </a:p>
        </p:txBody>
      </p:sp>
      <p:sp>
        <p:nvSpPr>
          <p:cNvPr id="77" name="Shape 77"/>
          <p:cNvSpPr/>
          <p:nvPr/>
        </p:nvSpPr>
        <p:spPr>
          <a:xfrm>
            <a:off x="787400" y="5851651"/>
            <a:ext cx="11430000" cy="300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93700" indent="-393700" algn="l">
              <a:spcBef>
                <a:spcPts val="3600"/>
              </a:spcBef>
              <a:buSzPct val="50000"/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Creating and naming a General Fund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Phone-a-thon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Personal contact has many advantages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Donor database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Volunteer Guide</a:t>
            </a:r>
            <a:endParaRPr sz="3600">
              <a:solidFill>
                <a:srgbClr val="5E5E5E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including rules, script, and pointers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All callers in one room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Donor Incentive and Referral Program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329" indent="-354329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5E5E5E"/>
                </a:solidFill>
              </a:rPr>
              <a:t>Practiced throughout the year in phone calls, emails, social media, and newsletters</a:t>
            </a:r>
            <a:endParaRPr sz="3239">
              <a:solidFill>
                <a:srgbClr val="5E5E5E"/>
              </a:solidFill>
            </a:endParaRPr>
          </a:p>
          <a:p>
            <a:pPr lvl="0" marL="354329" indent="-354329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5E5E5E"/>
                </a:solidFill>
              </a:rPr>
              <a:t>Can hold a picnic for donors who donate a certain amount of money</a:t>
            </a:r>
            <a:endParaRPr sz="3239">
              <a:solidFill>
                <a:srgbClr val="5E5E5E"/>
              </a:solidFill>
            </a:endParaRPr>
          </a:p>
          <a:p>
            <a:pPr lvl="0" marL="354329" indent="-354329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5E5E5E"/>
                </a:solidFill>
              </a:rPr>
              <a:t>Can offer prizes such as pens, pins, t-shirts, or stickers for referring a new donor</a:t>
            </a:r>
            <a:endParaRPr sz="3239">
              <a:solidFill>
                <a:srgbClr val="5E5E5E"/>
              </a:solidFill>
            </a:endParaRPr>
          </a:p>
          <a:p>
            <a:pPr lvl="0" marL="354329" indent="-354329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239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787400" y="3556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Persuasion Information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Central Processing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Elaboration Likelihood Model</a:t>
            </a:r>
            <a:endParaRPr sz="3600">
              <a:solidFill>
                <a:srgbClr val="5E5E5E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Central Processing</a:t>
            </a:r>
            <a:endParaRPr sz="3600">
              <a:solidFill>
                <a:srgbClr val="5E5E5E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Give options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Gravitas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Gravitas: seriousness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Print important letters on a heavier bond of paper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Have a Goal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Give donors a clear goal to aim for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Something to put their money towards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Show progress in the newsletter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Warmth Appeals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87400" y="990600"/>
            <a:ext cx="114300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Personalized letters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Handwriting addresses or hand signing letters</a:t>
            </a:r>
          </a:p>
        </p:txBody>
      </p:sp>
      <p:pic>
        <p:nvPicPr>
          <p:cNvPr id="48" name="pasted-image.png"/>
          <p:cNvPicPr/>
          <p:nvPr/>
        </p:nvPicPr>
        <p:blipFill>
          <a:blip r:embed="rId3">
            <a:extLst/>
          </a:blip>
          <a:srcRect l="11662" t="15893" r="9281" b="38188"/>
          <a:stretch>
            <a:fillRect/>
          </a:stretch>
        </p:blipFill>
        <p:spPr>
          <a:xfrm>
            <a:off x="3596600" y="4994479"/>
            <a:ext cx="5966797" cy="4255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Warmth Appeals Cont.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533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Holiday office photo</a:t>
            </a:r>
          </a:p>
        </p:txBody>
      </p:sp>
      <p:pic>
        <p:nvPicPr>
          <p:cNvPr id="5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0992" y="3213798"/>
            <a:ext cx="7206439" cy="4781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787400" y="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Timetable</a:t>
            </a:r>
          </a:p>
        </p:txBody>
      </p:sp>
      <p:pic>
        <p:nvPicPr>
          <p:cNvPr id="55" name="timetabl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5421" y="1928833"/>
            <a:ext cx="5713959" cy="739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Newsletters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Separated into three branches and special donor letter</a:t>
            </a:r>
            <a:endParaRPr sz="36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Donor letter has different subheads but holds the same persuasive effect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